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270" r:id="rId3"/>
    <p:sldId id="271" r:id="rId4"/>
    <p:sldId id="272" r:id="rId5"/>
    <p:sldId id="256" r:id="rId6"/>
    <p:sldId id="257" r:id="rId7"/>
    <p:sldId id="269" r:id="rId8"/>
    <p:sldId id="259" r:id="rId9"/>
    <p:sldId id="260" r:id="rId10"/>
    <p:sldId id="263" r:id="rId11"/>
    <p:sldId id="264" r:id="rId12"/>
    <p:sldId id="265" r:id="rId13"/>
    <p:sldId id="266" r:id="rId14"/>
    <p:sldId id="273" r:id="rId15"/>
    <p:sldId id="274" r:id="rId16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20" y="396"/>
      </p:cViewPr>
      <p:guideLst>
        <p:guide orient="horz" pos="2591"/>
        <p:guide pos="46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notesMaster" Target="notesMasters/notesMaster1.xml"  /><Relationship Id="rId20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5282F153-3F37-0F45-9E97-73ACFA13230C}" type="datetime1">
              <a:rPr lang="en-US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16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0878"/>
      </p:ext>
    </p:extLst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3121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6760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96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2BA1E-0D6F-F67C-A0D0-59830169D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4FC327-356C-73F0-992D-92B4A87F8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CFCF7B-4EAF-6518-E7E6-1790122FE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B7A9F-7AB5-72E7-F3FC-EC487555C4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4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image" Target="../media/image1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image" Target="../media/image1.pn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image" Target="../media/image1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image" Target="../media/image1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image" Target="../media/image1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image" Target="../media/image1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image" Target="../media/image1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image" Target="../media/image1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image" Target="../media/image1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image" Target="../media/image1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image" Target="../media/image1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9.xml"  /><Relationship Id="rId3" Type="http://schemas.openxmlformats.org/officeDocument/2006/relationships/image" Target="../media/image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0.xml"  /><Relationship Id="rId3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미니 프로젝트 발표</a:t>
            </a:r>
            <a:endParaRPr lang="en-US" sz="4450"/>
          </a:p>
        </p:txBody>
      </p:sp>
      <p:sp>
        <p:nvSpPr>
          <p:cNvPr id="5" name="Text 2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아이들이조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류동균, 김호경, 강인구, 김성민, 이원진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endParaRPr lang="en-US" sz="1750"/>
          </a:p>
        </p:txBody>
      </p:sp>
      <p:sp>
        <p:nvSpPr>
          <p:cNvPr id="11" name="직사각형 10"/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049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2473" y="889873"/>
            <a:ext cx="338149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 초기화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6452473" y="1756291"/>
            <a:ext cx="3399711" cy="5393293"/>
          </a:xfrm>
          <a:prstGeom prst="roundRect">
            <a:avLst>
              <a:gd name="adj" fmla="val 2089"/>
            </a:avLst>
          </a:prstGeom>
          <a:solidFill>
            <a:srgbClr val="E6E6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6444020" y="1756291"/>
            <a:ext cx="3416618" cy="5393293"/>
          </a:xfrm>
          <a:prstGeom prst="roundRect">
            <a:avLst>
              <a:gd name="adj" fmla="val 742"/>
            </a:avLst>
          </a:prstGeom>
          <a:solidFill>
            <a:srgbClr val="E6E6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6613088" y="1883093"/>
            <a:ext cx="3078480" cy="513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highlight>
                  <a:srgbClr val="E6E6E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Update(){    //스테이지 인덱스 초기화    if (isFirstSetStageBtn) {         RefreshButtonState();         isFirstSetStageBtn = false;     }    if (timeTxt == null) return;}void SelectStage(){    // 스테이지 선택 패널 활성화    if (selectPanel != null)    {        selectPanel.SetActive(true);    }}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10272236" y="1735217"/>
            <a:ext cx="2331601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 초기화 로직 분석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272236" y="2115622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시작 시 한 번만 스테이지 버튼 상태를 초기화하는 최적화된 방식을 구현했습니다: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0272236" y="2808803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isFirstSetStageBtn 플래그를 사용하여 중복 초기화 방지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10272236" y="3408998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RefreshButtonState() 함수를 호출하여 스테이지 버튼의 활성화 상태 설정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10272236" y="4009192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선택 패널(selectPanel)이 비활성화 상태일 때만 활성화하는 조건문 적용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10272236" y="4702373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이러한 방식으로 불필요한 연산을 줄이고 게임의 성능을 최적화했습니다.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0715" y="660559"/>
            <a:ext cx="6186249" cy="600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클리어 및 진행 시스템</a:t>
            </a:r>
            <a:endParaRPr lang="en-US" sz="375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606296" y="1689837"/>
            <a:ext cx="7935393" cy="4166473"/>
            <a:chOff x="960715" y="1741289"/>
            <a:chExt cx="12708969" cy="4166473"/>
          </a:xfrm>
        </p:grpSpPr>
        <p:sp>
          <p:nvSpPr>
            <p:cNvPr id="3" name="Shape 1"/>
            <p:cNvSpPr/>
            <p:nvPr/>
          </p:nvSpPr>
          <p:spPr>
            <a:xfrm>
              <a:off x="960715" y="2101572"/>
              <a:ext cx="6264354" cy="240149"/>
            </a:xfrm>
            <a:prstGeom prst="roundRect">
              <a:avLst>
                <a:gd name="adj" fmla="val 42010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 2"/>
            <p:cNvSpPr/>
            <p:nvPr/>
          </p:nvSpPr>
          <p:spPr>
            <a:xfrm>
              <a:off x="1200864" y="2581870"/>
              <a:ext cx="2401967" cy="300157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35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카드 매칭 확인</a:t>
              </a:r>
              <a:endParaRPr lang="en-US" sz="1850"/>
            </a:p>
          </p:txBody>
        </p:sp>
        <p:sp>
          <p:nvSpPr>
            <p:cNvPr id="5" name="Text 3"/>
            <p:cNvSpPr/>
            <p:nvPr/>
          </p:nvSpPr>
          <p:spPr>
            <a:xfrm>
              <a:off x="1200864" y="3026093"/>
              <a:ext cx="5784056" cy="384215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카드가 모두 매칭되었는지 확인 (cardCount == 0)</a:t>
              </a:r>
              <a:endParaRPr lang="en-US" sz="1850"/>
            </a:p>
          </p:txBody>
        </p:sp>
        <p:sp>
          <p:nvSpPr>
            <p:cNvPr id="6" name="Shape 4"/>
            <p:cNvSpPr/>
            <p:nvPr/>
          </p:nvSpPr>
          <p:spPr>
            <a:xfrm>
              <a:off x="7405211" y="1741289"/>
              <a:ext cx="6264473" cy="240149"/>
            </a:xfrm>
            <a:prstGeom prst="roundRect">
              <a:avLst>
                <a:gd name="adj" fmla="val 42010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 5"/>
            <p:cNvSpPr/>
            <p:nvPr/>
          </p:nvSpPr>
          <p:spPr>
            <a:xfrm>
              <a:off x="7645360" y="2221587"/>
              <a:ext cx="2401967" cy="300157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35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마지막 스테이지 확인</a:t>
              </a:r>
              <a:endParaRPr lang="en-US" sz="1850"/>
            </a:p>
          </p:txBody>
        </p:sp>
        <p:sp>
          <p:nvSpPr>
            <p:cNvPr id="8" name="Text 6"/>
            <p:cNvSpPr/>
            <p:nvPr/>
          </p:nvSpPr>
          <p:spPr>
            <a:xfrm>
              <a:off x="7645360" y="2665809"/>
              <a:ext cx="5784175" cy="76842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현재 스테이지가 마지막 스테이지인지 확인 (currentStageIndex + 1 &gt;= totalStageCount)</a:t>
              </a:r>
              <a:endParaRPr lang="en-US" sz="1850"/>
            </a:p>
          </p:txBody>
        </p:sp>
        <p:sp>
          <p:nvSpPr>
            <p:cNvPr id="9" name="Shape 7"/>
            <p:cNvSpPr/>
            <p:nvPr/>
          </p:nvSpPr>
          <p:spPr>
            <a:xfrm>
              <a:off x="960715" y="4214813"/>
              <a:ext cx="6264354" cy="240149"/>
            </a:xfrm>
            <a:prstGeom prst="roundRect">
              <a:avLst>
                <a:gd name="adj" fmla="val 42010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 8"/>
            <p:cNvSpPr/>
            <p:nvPr/>
          </p:nvSpPr>
          <p:spPr>
            <a:xfrm>
              <a:off x="1200864" y="4695111"/>
              <a:ext cx="2872264" cy="300157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35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게임 종료 또는 다음 스테이지</a:t>
              </a:r>
              <a:endParaRPr lang="en-US" sz="1850"/>
            </a:p>
          </p:txBody>
        </p:sp>
        <p:sp>
          <p:nvSpPr>
            <p:cNvPr id="11" name="Text 9"/>
            <p:cNvSpPr/>
            <p:nvPr/>
          </p:nvSpPr>
          <p:spPr>
            <a:xfrm>
              <a:off x="1200864" y="5139333"/>
              <a:ext cx="5784056" cy="76842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마지막 스테이지면 EndGame 상태로, 아니면 다음 스테이지 해금 및 SelectStage 상태로 전환</a:t>
              </a:r>
              <a:endParaRPr lang="en-US" sz="1850"/>
            </a:p>
          </p:txBody>
        </p:sp>
        <p:sp>
          <p:nvSpPr>
            <p:cNvPr id="12" name="Shape 10"/>
            <p:cNvSpPr/>
            <p:nvPr/>
          </p:nvSpPr>
          <p:spPr>
            <a:xfrm>
              <a:off x="7405211" y="3854529"/>
              <a:ext cx="6264473" cy="240149"/>
            </a:xfrm>
            <a:prstGeom prst="roundRect">
              <a:avLst>
                <a:gd name="adj" fmla="val 42010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 11"/>
            <p:cNvSpPr/>
            <p:nvPr/>
          </p:nvSpPr>
          <p:spPr>
            <a:xfrm>
              <a:off x="7645360" y="4334828"/>
              <a:ext cx="2401967" cy="300157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35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스테이지 정보 저장</a:t>
              </a:r>
              <a:endParaRPr lang="en-US" sz="1850"/>
            </a:p>
          </p:txBody>
        </p:sp>
        <p:sp>
          <p:nvSpPr>
            <p:cNvPr id="14" name="Text 12"/>
            <p:cNvSpPr/>
            <p:nvPr/>
          </p:nvSpPr>
          <p:spPr>
            <a:xfrm>
              <a:off x="7645360" y="4779050"/>
              <a:ext cx="5784175" cy="76842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PlayerPrefs를 활용하여 해금된 스테이지 정보를 저장 (현재는 주석 처리되어 있음)</a:t>
              </a:r>
              <a:endParaRPr lang="en-US" sz="1850"/>
            </a:p>
          </p:txBody>
        </p:sp>
      </p:grpSp>
      <p:sp>
        <p:nvSpPr>
          <p:cNvPr id="15" name="Text 13"/>
          <p:cNvSpPr/>
          <p:nvPr/>
        </p:nvSpPr>
        <p:spPr>
          <a:xfrm>
            <a:off x="960715" y="6418064"/>
            <a:ext cx="12708969" cy="115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시스템은 플레이어가 각 스테이지를 클리어할 때마다 자연스럽게 다음 스테이지로 진행할 수 있도록 설계되었습니다. 또한 현재 구현에서는 주석 처리되어 있지만, PlayerPrefs를 활용하여 게임을 종료하고 다시 시작해도 해금된 스테이지 정보가 유지되도록 확장할 수 있습니다.</a:t>
            </a:r>
            <a:endParaRPr lang="en-US" sz="185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8992580" y="81824"/>
            <a:ext cx="4677104" cy="6245182"/>
            <a:chOff x="8769584" y="660559"/>
            <a:chExt cx="4677104" cy="712534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769584" y="660559"/>
              <a:ext cx="4614959" cy="393003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769584" y="4590589"/>
              <a:ext cx="4677104" cy="3195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6731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3674" y="2239447"/>
            <a:ext cx="289333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버튼 관리 시스템</a:t>
            </a:r>
            <a:endParaRPr lang="en-US" sz="2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74" y="2925366"/>
            <a:ext cx="6328291" cy="39476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86055" y="2908697"/>
            <a:ext cx="2270760" cy="167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버튼 활성화/비활성화 관리 로직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7486055" y="3209806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플레이어의 진행 상황에 맞게 스테이지 버튼을 동적으로 관리하는 시스템을 구현했습니다: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7486055" y="3544252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스테이지 버튼에 대해 해금 여부 확인 (현재 스테이지 인덱스 + 1 이하인지)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7486055" y="3805118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해금되지 않은 스테이지는 버튼이 비활성화되거나 숨겨짐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7486055" y="4065984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해금된 스테이지 버튼에는 클릭 이벤트 리스너 등록 (중복 등록 방지 로직 포함)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7486055" y="4326850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클릭 시 해당 스테이지를 로드하는 LoadStage 함수 호출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7486055" y="4587716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PlayerPrefs를 활용한 영구 저장 기능 확장 가능성 (현재는 주석 처리)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823674" y="7224236"/>
            <a:ext cx="1338620" cy="167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823674" y="7592258"/>
            <a:ext cx="12983051" cy="428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시스템을 통해 플레이어는 자신의 진행 상황에 맞는 스테이지만 선택할 수 있으며, 게임의 난이도 진행이 자연스럽게 이루어집니다. 또한 나중에 PlayerPrefs를 활용하여 게임을 다시 시작해도 해금 정보가 유지되도록 쉽게 확장할 수 있는 구조로 설계되었습니다.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36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팀원 소개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790" y="2557701"/>
            <a:ext cx="6244709" cy="416313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99521" y="2557701"/>
            <a:ext cx="6244709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7607141" y="2565321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7834074" y="270902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류동균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10952559" y="270902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PM, QA</a:t>
            </a:r>
            <a:endParaRPr lang="en-US" sz="1750"/>
          </a:p>
        </p:txBody>
      </p:sp>
      <p:sp>
        <p:nvSpPr>
          <p:cNvPr id="8" name="Shape 5"/>
          <p:cNvSpPr/>
          <p:nvPr/>
        </p:nvSpPr>
        <p:spPr>
          <a:xfrm>
            <a:off x="7607141" y="3215640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7834074" y="335934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김호경</a:t>
            </a:r>
            <a:endParaRPr lang="en-US" sz="1750"/>
          </a:p>
        </p:txBody>
      </p:sp>
      <p:sp>
        <p:nvSpPr>
          <p:cNvPr id="10" name="Text 7"/>
          <p:cNvSpPr/>
          <p:nvPr/>
        </p:nvSpPr>
        <p:spPr>
          <a:xfrm>
            <a:off x="10952559" y="335934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엔지니어</a:t>
            </a:r>
            <a:endParaRPr lang="en-US" sz="1750"/>
          </a:p>
        </p:txBody>
      </p:sp>
      <p:sp>
        <p:nvSpPr>
          <p:cNvPr id="11" name="Shape 8"/>
          <p:cNvSpPr/>
          <p:nvPr/>
        </p:nvSpPr>
        <p:spPr>
          <a:xfrm>
            <a:off x="7607141" y="3865959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7834074" y="400966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강인구</a:t>
            </a:r>
            <a:endParaRPr lang="en-US" sz="1750"/>
          </a:p>
        </p:txBody>
      </p:sp>
      <p:sp>
        <p:nvSpPr>
          <p:cNvPr id="13" name="Text 10"/>
          <p:cNvSpPr/>
          <p:nvPr/>
        </p:nvSpPr>
        <p:spPr>
          <a:xfrm>
            <a:off x="10952559" y="400966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아트 디렉터</a:t>
            </a:r>
            <a:endParaRPr lang="en-US" sz="1750"/>
          </a:p>
        </p:txBody>
      </p:sp>
      <p:sp>
        <p:nvSpPr>
          <p:cNvPr id="14" name="Shape 11"/>
          <p:cNvSpPr/>
          <p:nvPr/>
        </p:nvSpPr>
        <p:spPr>
          <a:xfrm>
            <a:off x="7607141" y="4516279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5" name="Text 12"/>
          <p:cNvSpPr/>
          <p:nvPr/>
        </p:nvSpPr>
        <p:spPr>
          <a:xfrm>
            <a:off x="7834074" y="465998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김성민</a:t>
            </a:r>
            <a:endParaRPr lang="en-US" sz="1750"/>
          </a:p>
        </p:txBody>
      </p:sp>
      <p:sp>
        <p:nvSpPr>
          <p:cNvPr id="16" name="Text 13"/>
          <p:cNvSpPr/>
          <p:nvPr/>
        </p:nvSpPr>
        <p:spPr>
          <a:xfrm>
            <a:off x="10952559" y="465998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사운드 디렉터</a:t>
            </a:r>
            <a:endParaRPr lang="en-US" sz="1750"/>
          </a:p>
        </p:txBody>
      </p:sp>
      <p:sp>
        <p:nvSpPr>
          <p:cNvPr id="17" name="Shape 14"/>
          <p:cNvSpPr/>
          <p:nvPr/>
        </p:nvSpPr>
        <p:spPr>
          <a:xfrm>
            <a:off x="7607141" y="5166598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7834074" y="531030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이원진</a:t>
            </a:r>
            <a:endParaRPr lang="en-US" sz="1750"/>
          </a:p>
        </p:txBody>
      </p:sp>
      <p:sp>
        <p:nvSpPr>
          <p:cNvPr id="19" name="Text 16"/>
          <p:cNvSpPr/>
          <p:nvPr/>
        </p:nvSpPr>
        <p:spPr>
          <a:xfrm>
            <a:off x="10952559" y="531030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어</a:t>
            </a:r>
            <a:endParaRPr lang="en-US" sz="1750"/>
          </a:p>
        </p:txBody>
      </p:sp>
      <p:sp>
        <p:nvSpPr>
          <p:cNvPr id="20" name="직사각형 19"/>
          <p:cNvSpPr/>
          <p:nvPr/>
        </p:nvSpPr>
        <p:spPr>
          <a:xfrm>
            <a:off x="12851296" y="7742583"/>
            <a:ext cx="1679713" cy="367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66538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감사합니다</a:t>
            </a:r>
            <a:endParaRPr lang="en-US" sz="4450"/>
          </a:p>
        </p:txBody>
      </p:sp>
      <p:sp>
        <p:nvSpPr>
          <p:cNvPr id="4" name="직사각형 3"/>
          <p:cNvSpPr/>
          <p:nvPr/>
        </p:nvSpPr>
        <p:spPr>
          <a:xfrm>
            <a:off x="12831417" y="7792278"/>
            <a:ext cx="1798983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95599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3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목차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3576161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020604" y="4029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프로젝트 개요</a:t>
            </a:r>
            <a:endParaRPr lang="en-US" sz="2200"/>
          </a:p>
        </p:txBody>
      </p:sp>
      <p:sp>
        <p:nvSpPr>
          <p:cNvPr id="5" name="Shape 3"/>
          <p:cNvSpPr/>
          <p:nvPr/>
        </p:nvSpPr>
        <p:spPr>
          <a:xfrm>
            <a:off x="7400211" y="3236000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7627025" y="3689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게임 플레이 영상</a:t>
            </a:r>
            <a:endParaRPr lang="en-US" sz="2200"/>
          </a:p>
        </p:txBody>
      </p:sp>
      <p:sp>
        <p:nvSpPr>
          <p:cNvPr id="7" name="Shape 5"/>
          <p:cNvSpPr/>
          <p:nvPr/>
        </p:nvSpPr>
        <p:spPr>
          <a:xfrm>
            <a:off x="793790" y="5121116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1020604" y="5574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주요 기능 및 특징</a:t>
            </a:r>
            <a:endParaRPr lang="en-US" sz="2200"/>
          </a:p>
        </p:txBody>
      </p:sp>
      <p:sp>
        <p:nvSpPr>
          <p:cNvPr id="9" name="Shape 7"/>
          <p:cNvSpPr/>
          <p:nvPr/>
        </p:nvSpPr>
        <p:spPr>
          <a:xfrm>
            <a:off x="7400211" y="4780955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7627025" y="5234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팀원 소개</a:t>
            </a:r>
            <a:endParaRPr lang="en-US" sz="2200"/>
          </a:p>
        </p:txBody>
      </p:sp>
      <p:sp>
        <p:nvSpPr>
          <p:cNvPr id="11" name="직사각형 10"/>
          <p:cNvSpPr/>
          <p:nvPr/>
        </p:nvSpPr>
        <p:spPr>
          <a:xfrm>
            <a:off x="12852400" y="7731760"/>
            <a:ext cx="168656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545972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게임 플레이 영상</a:t>
            </a:r>
            <a:endParaRPr lang="en-US" sz="445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주요 장면: 퍼즐 배치 - 특수 블록 조합 - 스테이지 클리어</a:t>
            </a:r>
            <a:endParaRPr lang="en-US" sz="1750"/>
          </a:p>
        </p:txBody>
      </p:sp>
      <p:sp>
        <p:nvSpPr>
          <p:cNvPr id="6" name="직사각형 5"/>
          <p:cNvSpPr/>
          <p:nvPr/>
        </p:nvSpPr>
        <p:spPr>
          <a:xfrm>
            <a:off x="12865006" y="7787184"/>
            <a:ext cx="1717040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42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6073" y="2421017"/>
            <a:ext cx="7211854" cy="1207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팀원 소개 카드게임: 미니 프로젝트 발표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966073" y="3990856"/>
            <a:ext cx="7211854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모바일 퍼즐 장르의 간단한 카드 매칭 게임을 통해 팀원들의 협업 능력을 개발하는 프로젝트입니다. 5일간의 짧은 개발 기간 동안 팀원들의 특성을 살린 카드게임을 구현했습니다.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66073" y="5421987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개발 기간: 2023년 6월 30일 ~ 7월 4일 (5일)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1715333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주요 기능 및 특징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2802136"/>
            <a:ext cx="603766" cy="6037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71663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871663" y="3392329"/>
            <a:ext cx="3125867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스테이지를 클리어하면 다음 스테이지가 해금되는 방식으로, 플레이어에게 성취감과 진행 동기를 부여합니다. 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871663" y="5083135"/>
            <a:ext cx="3125867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사용자 친화적인 스테이지 선택 인터페이스를 구현했습니다.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353" y="2802136"/>
            <a:ext cx="603766" cy="6037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04942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몰입형 사운드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204942" y="3392329"/>
            <a:ext cx="3125986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 변화에 따라 배경 음악이 달라지는 인터랙티브 사운드 시스템을 구현했습니다. 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6204942" y="4696658"/>
            <a:ext cx="3125986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특히 시간이 촉박해질 때 긴장감을 고조시키는 경고 BGM으로 전환되는 기능을 추가했습니다.</a:t>
            </a:r>
            <a:endParaRPr lang="en-US" sz="1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752" y="2802136"/>
            <a:ext cx="603766" cy="6037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38341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업적 시스템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0538341" y="3392329"/>
            <a:ext cx="3125867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플레이어의 실력과 진행 상황에 따라 다양한 업적을 획득할 수 있도록 설계했습니다. 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10538341" y="4696658"/>
            <a:ext cx="3125867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이를 통해 게임의 재미 요소를 증가시키고 플레이어의 지속적인 참여를 유도합니다.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966073" y="6127790"/>
            <a:ext cx="126982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모든 기능들은 Unity 엔진을 활용하여 직관적이고 사용자 친화적인 인터페이스로 구현되었습니다.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3C695-918B-476B-C6DD-DA26551A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607F89A-2558-1502-EAB4-104483136087}"/>
              </a:ext>
            </a:extLst>
          </p:cNvPr>
          <p:cNvSpPr/>
          <p:nvPr/>
        </p:nvSpPr>
        <p:spPr>
          <a:xfrm>
            <a:off x="966073" y="842486"/>
            <a:ext cx="3139916" cy="392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초기 세팅 구현</a:t>
            </a:r>
            <a:endParaRPr lang="en-US" sz="2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1561884-25E6-9821-4C1D-CA0FE0A4126E}"/>
              </a:ext>
            </a:extLst>
          </p:cNvPr>
          <p:cNvSpPr/>
          <p:nvPr/>
        </p:nvSpPr>
        <p:spPr>
          <a:xfrm>
            <a:off x="7512963" y="1627227"/>
            <a:ext cx="1569958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주요 구현 내용</a:t>
            </a:r>
            <a:endParaRPr lang="en-US" sz="1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BA635BF-A58F-8DD3-EE4A-DCEB6B44F4BC}"/>
              </a:ext>
            </a:extLst>
          </p:cNvPr>
          <p:cNvSpPr/>
          <p:nvPr/>
        </p:nvSpPr>
        <p:spPr>
          <a:xfrm>
            <a:off x="7512963" y="1980367"/>
            <a:ext cx="615886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짝 배열(1~6, 각 2장씩)을 Fisher-Yates 알고리즘으로 무작위 셔플</a:t>
            </a:r>
            <a:endParaRPr lang="en-US" sz="1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07A1171-4594-F2B1-6D41-676815C331F8}"/>
              </a:ext>
            </a:extLst>
          </p:cNvPr>
          <p:cNvSpPr/>
          <p:nvPr/>
        </p:nvSpPr>
        <p:spPr>
          <a:xfrm>
            <a:off x="7512963" y="2286476"/>
            <a:ext cx="615886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카드의 초기 위치는 화면 아래쪽에 설정하여 자연스러운 진입 구현</a:t>
            </a:r>
            <a:endParaRPr lang="en-US" sz="1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0B6D5E4-9F28-6467-F082-A0EA0FBE406C}"/>
              </a:ext>
            </a:extLst>
          </p:cNvPr>
          <p:cNvSpPr/>
          <p:nvPr/>
        </p:nvSpPr>
        <p:spPr>
          <a:xfrm>
            <a:off x="7512963" y="2592586"/>
            <a:ext cx="615886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카드마다 다른 시작 회전 각도를 적용하여 입체감 부여</a:t>
            </a:r>
            <a:endParaRPr lang="en-US" sz="12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1EA8833-F41B-EC70-F883-CF82491FFA72}"/>
              </a:ext>
            </a:extLst>
          </p:cNvPr>
          <p:cNvSpPr/>
          <p:nvPr/>
        </p:nvSpPr>
        <p:spPr>
          <a:xfrm>
            <a:off x="7512963" y="2898696"/>
            <a:ext cx="615886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카드의 겹침이 자연스럽게 보이도록 sortingOrder 속성 조정</a:t>
            </a:r>
            <a:endParaRPr lang="en-US" sz="1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884D095-5A26-0306-8E21-CE79C0AD1DB7}"/>
              </a:ext>
            </a:extLst>
          </p:cNvPr>
          <p:cNvSpPr/>
          <p:nvPr/>
        </p:nvSpPr>
        <p:spPr>
          <a:xfrm>
            <a:off x="7512963" y="3291126"/>
            <a:ext cx="6158865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코드는 게임이 시작될 때 실행되어 플레이어에게 매번 다른 카드 배치를 제공함으로써 게임의 재미와 도전성을 높입니다</a:t>
            </a:r>
            <a:endParaRPr lang="en-US" sz="1200" dirty="0"/>
          </a:p>
        </p:txBody>
      </p:sp>
      <p:pic>
        <p:nvPicPr>
          <p:cNvPr id="15" name="그림 14" descr="스크린샷, 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7FF149-21A7-9FE5-11B4-DEB2E18BC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72" y="1274671"/>
            <a:ext cx="10891378" cy="654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2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832009"/>
            <a:ext cx="338149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이동 및 회전 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10589062" y="1698427"/>
            <a:ext cx="22860" cy="504825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9925943" y="1877139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10410289" y="1698427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10498991" y="1761768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064460" y="1756529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계산 시작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529036" y="2136934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이동 시간(lerpTime)을 업데이트하고 각 카드별로 적절한 시간 계산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0767834" y="2891552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10410289" y="2712839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10498991" y="2776180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1445835" y="2770942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보간 처리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11445835" y="3151346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Vector2.Lerp 함수를 사용해 시작 위치에서 목표 위치로 부드럽게 이동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9925943" y="3765947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10410289" y="3587234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4"/>
          <p:cNvSpPr/>
          <p:nvPr/>
        </p:nvSpPr>
        <p:spPr>
          <a:xfrm>
            <a:off x="10498991" y="365057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8064460" y="3645337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이즈아웃 적용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529036" y="4025741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1 - Mathf.Pow(1 - t, 2) 공식으로 가속-감속 곡선 적용하여 자연스러운 움직임 구현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10767834" y="4640342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8"/>
          <p:cNvSpPr/>
          <p:nvPr/>
        </p:nvSpPr>
        <p:spPr>
          <a:xfrm>
            <a:off x="10410289" y="4461629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9"/>
          <p:cNvSpPr/>
          <p:nvPr/>
        </p:nvSpPr>
        <p:spPr>
          <a:xfrm>
            <a:off x="10498991" y="4524970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11445835" y="4519732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회전 애니메이션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11445835" y="4900136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카드마다 720도 회전을 적용하되, 초기 각도를 고려하여 최종 회전 계산</a:t>
            </a:r>
            <a:endParaRPr lang="en-US" sz="1300" dirty="0"/>
          </a:p>
        </p:txBody>
      </p:sp>
      <p:sp>
        <p:nvSpPr>
          <p:cNvPr id="25" name="Shape 22"/>
          <p:cNvSpPr/>
          <p:nvPr/>
        </p:nvSpPr>
        <p:spPr>
          <a:xfrm>
            <a:off x="9925943" y="5514737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Shape 23"/>
          <p:cNvSpPr/>
          <p:nvPr/>
        </p:nvSpPr>
        <p:spPr>
          <a:xfrm>
            <a:off x="10410289" y="5336024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 24"/>
          <p:cNvSpPr/>
          <p:nvPr/>
        </p:nvSpPr>
        <p:spPr>
          <a:xfrm>
            <a:off x="10498991" y="539936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5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8064460" y="5394127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완료 처리</a:t>
            </a:r>
            <a:endParaRPr lang="en-US" sz="1300" dirty="0"/>
          </a:p>
        </p:txBody>
      </p:sp>
      <p:sp>
        <p:nvSpPr>
          <p:cNvPr id="29" name="Text 26"/>
          <p:cNvSpPr/>
          <p:nvPr/>
        </p:nvSpPr>
        <p:spPr>
          <a:xfrm>
            <a:off x="7529036" y="5774531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모든 카드 배치 완료 후 애니메이션 속도 정상화 및 카드 상태를 Ready로 변경</a:t>
            </a:r>
            <a:endParaRPr lang="en-US" sz="1300" dirty="0"/>
          </a:p>
        </p:txBody>
      </p:sp>
      <p:sp>
        <p:nvSpPr>
          <p:cNvPr id="30" name="Text 27"/>
          <p:cNvSpPr/>
          <p:nvPr/>
        </p:nvSpPr>
        <p:spPr>
          <a:xfrm>
            <a:off x="966073" y="7126962"/>
            <a:ext cx="126982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애니메이션 시스템은 카드가 차례대로 제자리를 찾아가는 과정을 시각적으로 표현하여 게임의 시작 단계에서 플레이어의 주의를 끌고 게임에 대한 기대감을 높입니다.</a:t>
            </a:r>
            <a:endParaRPr lang="en-US" sz="1300" dirty="0"/>
          </a:p>
        </p:txBody>
      </p:sp>
      <p:pic>
        <p:nvPicPr>
          <p:cNvPr id="32" name="그림 31" descr="스크린샷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BAB62E-81E3-47BE-E17C-1F323703C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1769231"/>
            <a:ext cx="8133137" cy="51325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452473" y="1119664"/>
            <a:ext cx="6081951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사운드 시스템 구현 - 기본 설정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6452473" y="2085737"/>
            <a:ext cx="338101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오디오 기본 설정 및 BGM 재생 로직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52473" y="2749987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내 사운드 시스템은 싱글톤 패턴의 GameManager 클래스에서 관리됩니다. 기본적인 사운드 설정은 다음과 같습니다: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52473" y="3794641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AudioSource 컴포넌트를 활용하여 배경 음악 재생 시스템 구현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452473" y="4265652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normalBGM과 warningBGM 두 가지 배경 음악 클립 준비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52473" y="4736663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기본 볼륨은 0.3으로 설정하여 게임 플레이에 방해되지 않도록 조정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452473" y="5207675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루프 기능 활성화로 끊김 없는 배경 음악 재생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452473" y="5678686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상황에 따라 배경 음악 전환 시 자연스럽게 Stop() 후 Play() 구현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452473" y="6336863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이러한 사운드 시스템은 게임의 분위기를 조성하고 플레이어의 몰입감을 높이는 중요한 역할을 합니다.</a:t>
            </a:r>
            <a:endParaRPr lang="en-US" sz="19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F85FBA-8DB4-7648-EFF8-CA51B5844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23" y="695754"/>
            <a:ext cx="5755123" cy="3292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1B8767-8A90-D193-E4F3-1CAE5420C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0" y="4181118"/>
            <a:ext cx="4804064" cy="26154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1386959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 표시 UI 개선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2624733"/>
            <a:ext cx="2732723" cy="16396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6073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일반 상태 (10초 이상)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966073" y="5079444"/>
            <a:ext cx="2732723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충분한 시간이 남았을 때는 검은색으로 표시하여 플레이어에게 안정감을 제공합니다.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537" y="2624733"/>
            <a:ext cx="2732723" cy="16396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95537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주의 상태 (5~10초)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4295537" y="5079444"/>
            <a:ext cx="2732723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시간이 10초 미만으로 떨어지면 주황색으로 변경되어 플레이어에게 경고 신호를 보냅니다.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001" y="2624733"/>
            <a:ext cx="2732723" cy="16396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25001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위험 상태 (5초 이하)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625001" y="5079444"/>
            <a:ext cx="2732723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시간이 5초 이하로 떨어지면 빨간색으로 변경되어 긴급한 상황임을 강조합니다.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10954464" y="2570321"/>
            <a:ext cx="273272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9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52528" y="2624733"/>
            <a:ext cx="4177872" cy="36485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724</ep:Words>
  <ep:PresentationFormat>사용자 지정</ep:PresentationFormat>
  <ep:Paragraphs>129</ep:Paragraphs>
  <ep:Slides>14</ep:Slides>
  <ep:Notes>14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2025-07-03T08:28:37.000</dcterms:created>
  <dc:creator>user</dc:creator>
  <cp:lastModifiedBy>User</cp:lastModifiedBy>
  <dcterms:modified xsi:type="dcterms:W3CDTF">2025-07-03T10:09:17.038</dcterms:modified>
  <cp:revision>10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